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6" r:id="rId14"/>
    <p:sldId id="267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40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985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810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984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676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50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147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7070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120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997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‹nº›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084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12/2/2024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26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apod.nasa.gov/apod/ap241130.html" TargetMode="External"/><Relationship Id="rId3" Type="http://schemas.openxmlformats.org/officeDocument/2006/relationships/hyperlink" Target="https://sites.icmc.usp.br/andretta/ensino/aulas/sme0500-1-12/ipnewton.pdf" TargetMode="External"/><Relationship Id="rId7" Type="http://schemas.openxmlformats.org/officeDocument/2006/relationships/hyperlink" Target="https://apod.nasa.gov/apod/ap950701.html" TargetMode="External"/><Relationship Id="rId12" Type="http://schemas.openxmlformats.org/officeDocument/2006/relationships/hyperlink" Target="https://github.com/mzet97/Upscale/tree/mai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sources.pcb.cadence.com/blog/2023-peak-signal-to-noise-ratio-vs-signal-to-noise-ratio" TargetMode="External"/><Relationship Id="rId11" Type="http://schemas.openxmlformats.org/officeDocument/2006/relationships/hyperlink" Target="https://exif.tools/" TargetMode="External"/><Relationship Id="rId5" Type="http://schemas.openxmlformats.org/officeDocument/2006/relationships/hyperlink" Target="https://www.mathworks.com/help/vision/ref/psnr.html" TargetMode="External"/><Relationship Id="rId10" Type="http://schemas.openxmlformats.org/officeDocument/2006/relationships/hyperlink" Target="https://blog.aspose.com/drawing/create-load-fill-and-draw-bitmap-in-csharp/" TargetMode="External"/><Relationship Id="rId4" Type="http://schemas.openxmlformats.org/officeDocument/2006/relationships/hyperlink" Target="https://docs.ufpr.br/~volmir/MN_12_interpolacao_newton_e_erros_ppt.pdf" TargetMode="External"/><Relationship Id="rId9" Type="http://schemas.openxmlformats.org/officeDocument/2006/relationships/hyperlink" Target="https://blogdoenem.com.br/matrizes-definicao-ordem-notacao-e-tipos-de-matrize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37B132-9C54-4236-8910-3340177AD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 descr="Lápis de cor dentro do suporte de um lápis que está na parte superior de uma mesa de madeira">
            <a:extLst>
              <a:ext uri="{FF2B5EF4-FFF2-40B4-BE49-F238E27FC236}">
                <a16:creationId xmlns:a16="http://schemas.microsoft.com/office/drawing/2014/main" id="{D4E30409-7F47-B6E1-331C-FC1952AF610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669" r="1" b="1"/>
          <a:stretch/>
        </p:blipFill>
        <p:spPr>
          <a:xfrm>
            <a:off x="8878" y="11"/>
            <a:ext cx="12183122" cy="685798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45B103-E384-9D66-473D-1BD5FE2E08BD}"/>
              </a:ext>
            </a:extLst>
          </p:cNvPr>
          <p:cNvSpPr txBox="1"/>
          <p:nvPr/>
        </p:nvSpPr>
        <p:spPr>
          <a:xfrm>
            <a:off x="8878" y="283245"/>
            <a:ext cx="920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ptos" panose="020B0004020202020204" pitchFamily="34" charset="0"/>
              </a:rPr>
              <a:t>Ampliação de Imagens Utilizando Interpolação de Newton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DF7074-5AD3-E061-9548-251A0EFF8460}"/>
              </a:ext>
            </a:extLst>
          </p:cNvPr>
          <p:cNvSpPr txBox="1"/>
          <p:nvPr/>
        </p:nvSpPr>
        <p:spPr>
          <a:xfrm>
            <a:off x="1108279" y="3941708"/>
            <a:ext cx="603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Autor: Matheus Henrique Branco Zeitune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88B828-E344-2B1B-99F3-65469863EFB5}"/>
              </a:ext>
            </a:extLst>
          </p:cNvPr>
          <p:cNvSpPr txBox="1"/>
          <p:nvPr/>
        </p:nvSpPr>
        <p:spPr>
          <a:xfrm>
            <a:off x="1108279" y="4311040"/>
            <a:ext cx="525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Orientador: Americo Barbosa da Cunha Junior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7817BCC-FF21-2BFC-DD3B-71012C8292D7}"/>
              </a:ext>
            </a:extLst>
          </p:cNvPr>
          <p:cNvSpPr txBox="1"/>
          <p:nvPr/>
        </p:nvSpPr>
        <p:spPr>
          <a:xfrm>
            <a:off x="1581150" y="896100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Universidade do Estado do Rio de Janeiro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F6B6AE6-8B51-6B26-883F-81A6063760AD}"/>
              </a:ext>
            </a:extLst>
          </p:cNvPr>
          <p:cNvSpPr txBox="1"/>
          <p:nvPr/>
        </p:nvSpPr>
        <p:spPr>
          <a:xfrm>
            <a:off x="1108279" y="3572370"/>
            <a:ext cx="8359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Disciplina: Álgebra Linear: Aspectos Teóricos e Computacionais</a:t>
            </a:r>
          </a:p>
        </p:txBody>
      </p:sp>
    </p:spTree>
    <p:extLst>
      <p:ext uri="{BB962C8B-B14F-4D97-AF65-F5344CB8AC3E}">
        <p14:creationId xmlns:p14="http://schemas.microsoft.com/office/powerpoint/2010/main" val="2905207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25AA4-A287-C1CA-F596-6E696D469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ápis de cor dentro do suporte de um lápis que está na parte superior de uma mesa de madeira">
            <a:extLst>
              <a:ext uri="{FF2B5EF4-FFF2-40B4-BE49-F238E27FC236}">
                <a16:creationId xmlns:a16="http://schemas.microsoft.com/office/drawing/2014/main" id="{200F35C6-784B-6C38-2322-91521213A3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669" r="1" b="1"/>
          <a:stretch/>
        </p:blipFill>
        <p:spPr>
          <a:xfrm>
            <a:off x="0" y="11"/>
            <a:ext cx="12183122" cy="68579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60D3A76-24D1-120E-085E-9A4D52C96002}"/>
              </a:ext>
            </a:extLst>
          </p:cNvPr>
          <p:cNvSpPr txBox="1"/>
          <p:nvPr/>
        </p:nvSpPr>
        <p:spPr>
          <a:xfrm>
            <a:off x="8878" y="283245"/>
            <a:ext cx="920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ptos" panose="020B0004020202020204" pitchFamily="34" charset="0"/>
              </a:rPr>
              <a:t>Ampliação de Imagens Utilizando Interpolação de Newton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F3E51F9B-9D44-8D45-B180-0A6364433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29" y="1089699"/>
            <a:ext cx="8973802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493FA-DE5B-0ADB-50A6-A7ADA8858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ápis de cor dentro do suporte de um lápis que está na parte superior de uma mesa de madeira">
            <a:extLst>
              <a:ext uri="{FF2B5EF4-FFF2-40B4-BE49-F238E27FC236}">
                <a16:creationId xmlns:a16="http://schemas.microsoft.com/office/drawing/2014/main" id="{E726CAB8-B675-AEE2-CAEE-C9950F29E69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669" r="1" b="1"/>
          <a:stretch/>
        </p:blipFill>
        <p:spPr>
          <a:xfrm>
            <a:off x="0" y="11"/>
            <a:ext cx="12183122" cy="68579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3F8608F-A105-A6F3-FFD7-463DD05714AD}"/>
              </a:ext>
            </a:extLst>
          </p:cNvPr>
          <p:cNvSpPr txBox="1"/>
          <p:nvPr/>
        </p:nvSpPr>
        <p:spPr>
          <a:xfrm>
            <a:off x="8878" y="283245"/>
            <a:ext cx="920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ptos" panose="020B0004020202020204" pitchFamily="34" charset="0"/>
              </a:rPr>
              <a:t>Ampliação de Imagens Utilizando Interpolação de Newton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84ED174-E34D-D278-BD1B-AAE0E8BEDA45}"/>
              </a:ext>
            </a:extLst>
          </p:cNvPr>
          <p:cNvSpPr txBox="1"/>
          <p:nvPr/>
        </p:nvSpPr>
        <p:spPr>
          <a:xfrm>
            <a:off x="857250" y="1089699"/>
            <a:ext cx="6172200" cy="392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Algoritmo de </a:t>
            </a:r>
            <a:r>
              <a:rPr lang="pt-BR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Peak</a:t>
            </a: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Signal</a:t>
            </a: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Noise </a:t>
            </a:r>
            <a:r>
              <a:rPr lang="pt-BR" sz="18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Ratio</a:t>
            </a: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(PSNR)</a:t>
            </a:r>
            <a:endParaRPr lang="pt-BR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664A1CD-7817-34FD-BE3D-90CBAFE1B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94" y="1765605"/>
            <a:ext cx="3839111" cy="85737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E7A66E7-9DA7-9B78-BF27-0B1A773DF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99" y="2862183"/>
            <a:ext cx="6096851" cy="113363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DE87272-EEA1-B1BB-6875-9C11192CF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801" y="4664464"/>
            <a:ext cx="5010849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27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0BCBD-D2DE-B111-357D-F15D5480A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ápis de cor dentro do suporte de um lápis que está na parte superior de uma mesa de madeira">
            <a:extLst>
              <a:ext uri="{FF2B5EF4-FFF2-40B4-BE49-F238E27FC236}">
                <a16:creationId xmlns:a16="http://schemas.microsoft.com/office/drawing/2014/main" id="{94FB51AA-6F69-3568-1AE9-2A94EB967DA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669" r="1" b="1"/>
          <a:stretch/>
        </p:blipFill>
        <p:spPr>
          <a:xfrm>
            <a:off x="0" y="11"/>
            <a:ext cx="12183122" cy="68579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16FA56C-247F-FD67-DC02-0258E960AFFE}"/>
              </a:ext>
            </a:extLst>
          </p:cNvPr>
          <p:cNvSpPr txBox="1"/>
          <p:nvPr/>
        </p:nvSpPr>
        <p:spPr>
          <a:xfrm>
            <a:off x="8878" y="283245"/>
            <a:ext cx="920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ptos" panose="020B0004020202020204" pitchFamily="34" charset="0"/>
              </a:rPr>
              <a:t>Ampliação de Imagens Utilizando Interpolação de Newton</a:t>
            </a: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FEFFC1F3-421B-E034-B96E-50F1DBA0D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30" y="1030405"/>
            <a:ext cx="6408318" cy="509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38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8C694-DBCC-AF36-AEDC-0F59EF968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ápis de cor dentro do suporte de um lápis que está na parte superior de uma mesa de madeira">
            <a:extLst>
              <a:ext uri="{FF2B5EF4-FFF2-40B4-BE49-F238E27FC236}">
                <a16:creationId xmlns:a16="http://schemas.microsoft.com/office/drawing/2014/main" id="{F7FD987C-3B71-F436-B0C1-C42B0BD43A0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669" r="1" b="1"/>
          <a:stretch/>
        </p:blipFill>
        <p:spPr>
          <a:xfrm>
            <a:off x="8878" y="6266"/>
            <a:ext cx="12183122" cy="68579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D81357A-4CCB-B853-F3BD-7016BF8574B7}"/>
              </a:ext>
            </a:extLst>
          </p:cNvPr>
          <p:cNvSpPr txBox="1"/>
          <p:nvPr/>
        </p:nvSpPr>
        <p:spPr>
          <a:xfrm>
            <a:off x="8878" y="283245"/>
            <a:ext cx="920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ptos" panose="020B0004020202020204" pitchFamily="34" charset="0"/>
              </a:rPr>
              <a:t>Ampliação de Imagens Utilizando Interpolação de Newton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2B3F718-CBA4-D576-BF77-C818FF30BD41}"/>
              </a:ext>
            </a:extLst>
          </p:cNvPr>
          <p:cNvSpPr txBox="1"/>
          <p:nvPr/>
        </p:nvSpPr>
        <p:spPr>
          <a:xfrm>
            <a:off x="929564" y="1093410"/>
            <a:ext cx="10868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"The </a:t>
            </a:r>
            <a:r>
              <a:rPr lang="pt-BR" dirty="0" err="1"/>
              <a:t>Pleiades</a:t>
            </a:r>
            <a:r>
              <a:rPr lang="pt-BR" dirty="0"/>
              <a:t> Star Cluster" (valores de PSNR para ampliações em 2x, 4x e 10x)</a:t>
            </a:r>
          </a:p>
        </p:txBody>
      </p:sp>
      <p:pic>
        <p:nvPicPr>
          <p:cNvPr id="7" name="Imagem 6" descr="Luz no céu&#10;&#10;Descrição gerada automaticamente com confiança baixa">
            <a:extLst>
              <a:ext uri="{FF2B5EF4-FFF2-40B4-BE49-F238E27FC236}">
                <a16:creationId xmlns:a16="http://schemas.microsoft.com/office/drawing/2014/main" id="{8412BABB-D7D2-CE23-4787-305466DAB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90" y="3036730"/>
            <a:ext cx="503449" cy="360000"/>
          </a:xfrm>
          <a:prstGeom prst="rect">
            <a:avLst/>
          </a:prstGeom>
        </p:spPr>
      </p:pic>
      <p:pic>
        <p:nvPicPr>
          <p:cNvPr id="10" name="Imagem 9" descr="Luz no céu&#10;&#10;Descrição gerada automaticamente com confiança baixa">
            <a:extLst>
              <a:ext uri="{FF2B5EF4-FFF2-40B4-BE49-F238E27FC236}">
                <a16:creationId xmlns:a16="http://schemas.microsoft.com/office/drawing/2014/main" id="{736F9C32-4913-4DF6-4BFC-C893C2035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480" y="3036730"/>
            <a:ext cx="1006897" cy="720000"/>
          </a:xfrm>
          <a:prstGeom prst="rect">
            <a:avLst/>
          </a:prstGeom>
        </p:spPr>
      </p:pic>
      <p:pic>
        <p:nvPicPr>
          <p:cNvPr id="14" name="Imagem 13" descr="Luz no céu&#10;&#10;Descrição gerada automaticamente com confiança baixa">
            <a:extLst>
              <a:ext uri="{FF2B5EF4-FFF2-40B4-BE49-F238E27FC236}">
                <a16:creationId xmlns:a16="http://schemas.microsoft.com/office/drawing/2014/main" id="{E3A40202-4267-4D00-6A87-C3F9348DB9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567" y="3036730"/>
            <a:ext cx="2013793" cy="1440000"/>
          </a:xfrm>
          <a:prstGeom prst="rect">
            <a:avLst/>
          </a:prstGeom>
        </p:spPr>
      </p:pic>
      <p:pic>
        <p:nvPicPr>
          <p:cNvPr id="18" name="Imagem 17" descr="Luz brilhando no espaço&#10;&#10;Descrição gerada automaticamente com confiança baixa">
            <a:extLst>
              <a:ext uri="{FF2B5EF4-FFF2-40B4-BE49-F238E27FC236}">
                <a16:creationId xmlns:a16="http://schemas.microsoft.com/office/drawing/2014/main" id="{7C137F79-FBA7-2619-AD91-36F2639A1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687" y="3036730"/>
            <a:ext cx="5034483" cy="360000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3C2FC354-4763-248E-3C7C-D7B7356E95D6}"/>
              </a:ext>
            </a:extLst>
          </p:cNvPr>
          <p:cNvSpPr txBox="1"/>
          <p:nvPr/>
        </p:nvSpPr>
        <p:spPr>
          <a:xfrm>
            <a:off x="2982132" y="2596805"/>
            <a:ext cx="2088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PSNR: 32,94 dB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8BAC9F3-AB7F-04F7-2FF7-6D141C742281}"/>
              </a:ext>
            </a:extLst>
          </p:cNvPr>
          <p:cNvSpPr txBox="1"/>
          <p:nvPr/>
        </p:nvSpPr>
        <p:spPr>
          <a:xfrm>
            <a:off x="4948494" y="2614183"/>
            <a:ext cx="2088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PSNR: 31,05 dB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B5E022B-4E9F-3ED5-6D78-179575E58F2F}"/>
              </a:ext>
            </a:extLst>
          </p:cNvPr>
          <p:cNvSpPr txBox="1"/>
          <p:nvPr/>
        </p:nvSpPr>
        <p:spPr>
          <a:xfrm>
            <a:off x="8798627" y="2596805"/>
            <a:ext cx="2441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PSNR: 33,73 dB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561BBFB-9967-98E6-9CC9-EA19544378B2}"/>
              </a:ext>
            </a:extLst>
          </p:cNvPr>
          <p:cNvSpPr txBox="1"/>
          <p:nvPr/>
        </p:nvSpPr>
        <p:spPr>
          <a:xfrm>
            <a:off x="1742265" y="255934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Original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B8876BE-F011-495F-A287-BB95CE3FD1A9}"/>
              </a:ext>
            </a:extLst>
          </p:cNvPr>
          <p:cNvSpPr txBox="1"/>
          <p:nvPr/>
        </p:nvSpPr>
        <p:spPr>
          <a:xfrm>
            <a:off x="9312274" y="1822845"/>
            <a:ext cx="1012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9.5 MP</a:t>
            </a:r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27F1879D-140A-C348-48BF-7346666D4501}"/>
              </a:ext>
            </a:extLst>
          </p:cNvPr>
          <p:cNvSpPr txBox="1"/>
          <p:nvPr/>
        </p:nvSpPr>
        <p:spPr>
          <a:xfrm>
            <a:off x="9101931" y="2192177"/>
            <a:ext cx="1433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3650x2610</a:t>
            </a:r>
            <a:endParaRPr lang="pt-BR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317FC3E-64F4-89D5-1FC4-135A7F1CDFFC}"/>
              </a:ext>
            </a:extLst>
          </p:cNvPr>
          <p:cNvSpPr txBox="1"/>
          <p:nvPr/>
        </p:nvSpPr>
        <p:spPr>
          <a:xfrm>
            <a:off x="5253726" y="2192177"/>
            <a:ext cx="147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1460x1044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B6043996-7F30-E2BB-46FE-A7BF9089629E}"/>
              </a:ext>
            </a:extLst>
          </p:cNvPr>
          <p:cNvSpPr txBox="1"/>
          <p:nvPr/>
        </p:nvSpPr>
        <p:spPr>
          <a:xfrm>
            <a:off x="5437218" y="1822845"/>
            <a:ext cx="1110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1.5 MP</a:t>
            </a:r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F8A1F74B-D5BE-402A-DFDA-DD73E7462965}"/>
              </a:ext>
            </a:extLst>
          </p:cNvPr>
          <p:cNvSpPr txBox="1"/>
          <p:nvPr/>
        </p:nvSpPr>
        <p:spPr>
          <a:xfrm>
            <a:off x="3434271" y="1840763"/>
            <a:ext cx="1215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0.381 MP</a:t>
            </a:r>
            <a:endParaRPr lang="pt-BR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8B0E89F-F4E5-5DDB-47DA-DFFF7E0EE765}"/>
              </a:ext>
            </a:extLst>
          </p:cNvPr>
          <p:cNvSpPr txBox="1"/>
          <p:nvPr/>
        </p:nvSpPr>
        <p:spPr>
          <a:xfrm>
            <a:off x="3354045" y="2210095"/>
            <a:ext cx="111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730x522</a:t>
            </a:r>
            <a:endParaRPr lang="pt-BR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CAFABEEE-0D58-CF04-53C7-FA77AF1C5436}"/>
              </a:ext>
            </a:extLst>
          </p:cNvPr>
          <p:cNvSpPr txBox="1"/>
          <p:nvPr/>
        </p:nvSpPr>
        <p:spPr>
          <a:xfrm>
            <a:off x="1777714" y="2210095"/>
            <a:ext cx="1114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365x261</a:t>
            </a:r>
            <a:endParaRPr lang="pt-BR" dirty="0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317B5D5-895E-CAA3-7C3F-1A246123D9D2}"/>
              </a:ext>
            </a:extLst>
          </p:cNvPr>
          <p:cNvSpPr txBox="1"/>
          <p:nvPr/>
        </p:nvSpPr>
        <p:spPr>
          <a:xfrm>
            <a:off x="1813588" y="1840763"/>
            <a:ext cx="1183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0.095 MP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7081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DC045-9832-2579-DB37-4B769528E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ápis de cor dentro do suporte de um lápis que está na parte superior de uma mesa de madeira">
            <a:extLst>
              <a:ext uri="{FF2B5EF4-FFF2-40B4-BE49-F238E27FC236}">
                <a16:creationId xmlns:a16="http://schemas.microsoft.com/office/drawing/2014/main" id="{EFCCD5D9-0FFA-E37D-850F-D4F1E3C1974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669" r="1" b="1"/>
          <a:stretch/>
        </p:blipFill>
        <p:spPr>
          <a:xfrm>
            <a:off x="0" y="0"/>
            <a:ext cx="12183122" cy="68579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7D5340A-C97E-01C6-E301-B850087B2128}"/>
              </a:ext>
            </a:extLst>
          </p:cNvPr>
          <p:cNvSpPr txBox="1"/>
          <p:nvPr/>
        </p:nvSpPr>
        <p:spPr>
          <a:xfrm>
            <a:off x="8878" y="283245"/>
            <a:ext cx="920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ptos" panose="020B0004020202020204" pitchFamily="34" charset="0"/>
              </a:rPr>
              <a:t>Ampliação de Imagens Utilizando Interpolação de Newton</a:t>
            </a:r>
          </a:p>
        </p:txBody>
      </p:sp>
      <p:pic>
        <p:nvPicPr>
          <p:cNvPr id="3" name="Imagem 2" descr="Foto preta e branca de avião antigo&#10;&#10;Descrição gerada automaticamente com confiança média">
            <a:extLst>
              <a:ext uri="{FF2B5EF4-FFF2-40B4-BE49-F238E27FC236}">
                <a16:creationId xmlns:a16="http://schemas.microsoft.com/office/drawing/2014/main" id="{258BFD21-B151-9960-505D-45A03D526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78" y="3249000"/>
            <a:ext cx="603288" cy="360000"/>
          </a:xfrm>
          <a:prstGeom prst="rect">
            <a:avLst/>
          </a:prstGeom>
        </p:spPr>
      </p:pic>
      <p:pic>
        <p:nvPicPr>
          <p:cNvPr id="7" name="Imagem 6" descr="Foto preta e branca de avião antigo&#10;&#10;Descrição gerada automaticamente com confiança média">
            <a:extLst>
              <a:ext uri="{FF2B5EF4-FFF2-40B4-BE49-F238E27FC236}">
                <a16:creationId xmlns:a16="http://schemas.microsoft.com/office/drawing/2014/main" id="{5E2EE232-7F05-45EB-5ACA-34BC50C5B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579" y="3249000"/>
            <a:ext cx="1206575" cy="720000"/>
          </a:xfrm>
          <a:prstGeom prst="rect">
            <a:avLst/>
          </a:prstGeom>
        </p:spPr>
      </p:pic>
      <p:pic>
        <p:nvPicPr>
          <p:cNvPr id="18" name="Imagem 17" descr="Foto preta e branca de avião antigo&#10;&#10;Descrição gerada automaticamente">
            <a:extLst>
              <a:ext uri="{FF2B5EF4-FFF2-40B4-BE49-F238E27FC236}">
                <a16:creationId xmlns:a16="http://schemas.microsoft.com/office/drawing/2014/main" id="{DFAEF174-52A1-D8D6-5C40-822C4E1772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467" y="3249000"/>
            <a:ext cx="2413151" cy="1440000"/>
          </a:xfrm>
          <a:prstGeom prst="rect">
            <a:avLst/>
          </a:prstGeom>
        </p:spPr>
      </p:pic>
      <p:pic>
        <p:nvPicPr>
          <p:cNvPr id="21" name="Imagem 20" descr="Foto preta e branca de avião antigo&#10;&#10;Descrição gerada automaticamente">
            <a:extLst>
              <a:ext uri="{FF2B5EF4-FFF2-40B4-BE49-F238E27FC236}">
                <a16:creationId xmlns:a16="http://schemas.microsoft.com/office/drawing/2014/main" id="{768C08B4-AB0A-9BDC-906F-9A7F977DE4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61" y="3249000"/>
            <a:ext cx="6032877" cy="360000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AC599D12-7585-47CD-A831-B108783605BA}"/>
              </a:ext>
            </a:extLst>
          </p:cNvPr>
          <p:cNvSpPr txBox="1"/>
          <p:nvPr/>
        </p:nvSpPr>
        <p:spPr>
          <a:xfrm>
            <a:off x="920318" y="28677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Original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3B456AD-08C2-2F9D-7357-C301D149B4A4}"/>
              </a:ext>
            </a:extLst>
          </p:cNvPr>
          <p:cNvSpPr txBox="1"/>
          <p:nvPr/>
        </p:nvSpPr>
        <p:spPr>
          <a:xfrm>
            <a:off x="8122896" y="2861679"/>
            <a:ext cx="1970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PSNR: 24,62 dB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594F86EE-8518-6D6D-4CDF-ED4EA2E01298}"/>
              </a:ext>
            </a:extLst>
          </p:cNvPr>
          <p:cNvSpPr txBox="1"/>
          <p:nvPr/>
        </p:nvSpPr>
        <p:spPr>
          <a:xfrm>
            <a:off x="3821489" y="2861679"/>
            <a:ext cx="1970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PSNR: 21,67 dB</a:t>
            </a:r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F13B878-7C53-BFB8-333E-1AB007DF2AEC}"/>
              </a:ext>
            </a:extLst>
          </p:cNvPr>
          <p:cNvSpPr txBox="1"/>
          <p:nvPr/>
        </p:nvSpPr>
        <p:spPr>
          <a:xfrm>
            <a:off x="1538346" y="4109577"/>
            <a:ext cx="1898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PSNR: 24,31 dB</a:t>
            </a:r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77289044-A543-E7E1-5992-575263EB1B5B}"/>
              </a:ext>
            </a:extLst>
          </p:cNvPr>
          <p:cNvSpPr txBox="1"/>
          <p:nvPr/>
        </p:nvSpPr>
        <p:spPr>
          <a:xfrm>
            <a:off x="8369230" y="2434045"/>
            <a:ext cx="1477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3670x2190</a:t>
            </a:r>
            <a:endParaRPr lang="pt-BR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5136343-FB21-38AA-1B1F-D3300BEE783A}"/>
              </a:ext>
            </a:extLst>
          </p:cNvPr>
          <p:cNvSpPr txBox="1"/>
          <p:nvPr/>
        </p:nvSpPr>
        <p:spPr>
          <a:xfrm>
            <a:off x="8628574" y="2006411"/>
            <a:ext cx="958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8.0 MP</a:t>
            </a:r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0AD847C0-BBB9-60E4-EEAA-D5163FFF657D}"/>
              </a:ext>
            </a:extLst>
          </p:cNvPr>
          <p:cNvSpPr txBox="1"/>
          <p:nvPr/>
        </p:nvSpPr>
        <p:spPr>
          <a:xfrm>
            <a:off x="4187978" y="2434045"/>
            <a:ext cx="12372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1468x876</a:t>
            </a:r>
            <a:endParaRPr lang="pt-BR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7646E16-A1DF-1A34-D257-2235AD1BF117}"/>
              </a:ext>
            </a:extLst>
          </p:cNvPr>
          <p:cNvSpPr txBox="1"/>
          <p:nvPr/>
        </p:nvSpPr>
        <p:spPr>
          <a:xfrm>
            <a:off x="4335902" y="2006411"/>
            <a:ext cx="10893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1.3 MP</a:t>
            </a:r>
            <a:endParaRPr lang="pt-BR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E96B8B0-FE38-714E-20B6-180C0FC7DBC0}"/>
              </a:ext>
            </a:extLst>
          </p:cNvPr>
          <p:cNvSpPr txBox="1"/>
          <p:nvPr/>
        </p:nvSpPr>
        <p:spPr>
          <a:xfrm>
            <a:off x="2013225" y="4504334"/>
            <a:ext cx="1216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734x438</a:t>
            </a:r>
            <a:endParaRPr lang="pt-BR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F752838-7676-2E2E-A111-C484A2170AAB}"/>
              </a:ext>
            </a:extLst>
          </p:cNvPr>
          <p:cNvSpPr txBox="1"/>
          <p:nvPr/>
        </p:nvSpPr>
        <p:spPr>
          <a:xfrm>
            <a:off x="1954541" y="4864334"/>
            <a:ext cx="1216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0.321 MP</a:t>
            </a:r>
            <a:endParaRPr lang="pt-BR" dirty="0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7E0A0CEC-3AD0-39AB-9F3B-029C6D4202E5}"/>
              </a:ext>
            </a:extLst>
          </p:cNvPr>
          <p:cNvSpPr txBox="1"/>
          <p:nvPr/>
        </p:nvSpPr>
        <p:spPr>
          <a:xfrm>
            <a:off x="984313" y="2437914"/>
            <a:ext cx="1108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367x219</a:t>
            </a:r>
            <a:endParaRPr lang="pt-BR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4E4CEC27-1AD2-20BF-10D3-B6E8B16E8AE7}"/>
              </a:ext>
            </a:extLst>
          </p:cNvPr>
          <p:cNvSpPr txBox="1"/>
          <p:nvPr/>
        </p:nvSpPr>
        <p:spPr>
          <a:xfrm>
            <a:off x="984313" y="2006411"/>
            <a:ext cx="1259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0.080 MP</a:t>
            </a:r>
            <a:endParaRPr lang="pt-BR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63D61F9-F9EC-BF9D-5DD3-8FCC760E9749}"/>
              </a:ext>
            </a:extLst>
          </p:cNvPr>
          <p:cNvSpPr txBox="1"/>
          <p:nvPr/>
        </p:nvSpPr>
        <p:spPr>
          <a:xfrm>
            <a:off x="996520" y="1064570"/>
            <a:ext cx="8590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"The Hooker Telescope on Mt. Wilson" (</a:t>
            </a:r>
            <a:r>
              <a:rPr lang="en-US" dirty="0" err="1"/>
              <a:t>escala</a:t>
            </a:r>
            <a:r>
              <a:rPr lang="en-US" dirty="0"/>
              <a:t> de </a:t>
            </a:r>
            <a:r>
              <a:rPr lang="en-US" dirty="0" err="1"/>
              <a:t>cinza</a:t>
            </a:r>
            <a:r>
              <a:rPr lang="en-US" dirty="0"/>
              <a:t>). </a:t>
            </a:r>
            <a:r>
              <a:rPr lang="en-US" dirty="0" err="1"/>
              <a:t>Fotocópia</a:t>
            </a:r>
            <a:r>
              <a:rPr lang="en-US" dirty="0"/>
              <a:t> da </a:t>
            </a:r>
            <a:r>
              <a:rPr lang="en-US" dirty="0" err="1"/>
              <a:t>foto</a:t>
            </a:r>
            <a:r>
              <a:rPr lang="en-US" dirty="0"/>
              <a:t> original de 1920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2446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A982C-92E0-44DD-D350-9D398D1E9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ápis de cor dentro do suporte de um lápis que está na parte superior de uma mesa de madeira">
            <a:extLst>
              <a:ext uri="{FF2B5EF4-FFF2-40B4-BE49-F238E27FC236}">
                <a16:creationId xmlns:a16="http://schemas.microsoft.com/office/drawing/2014/main" id="{05765F3B-0747-3EF6-2D82-C11D95229BA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669" r="1" b="1"/>
          <a:stretch/>
        </p:blipFill>
        <p:spPr>
          <a:xfrm>
            <a:off x="0" y="0"/>
            <a:ext cx="12183122" cy="68579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9536994-6410-779D-E704-E6DE65066177}"/>
              </a:ext>
            </a:extLst>
          </p:cNvPr>
          <p:cNvSpPr txBox="1"/>
          <p:nvPr/>
        </p:nvSpPr>
        <p:spPr>
          <a:xfrm>
            <a:off x="8878" y="283245"/>
            <a:ext cx="920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ptos" panose="020B0004020202020204" pitchFamily="34" charset="0"/>
              </a:rPr>
              <a:t>Ampliação de Imagens Utilizando Interpolação de Newton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F429D09-55FD-9C5A-9B5E-78AAFEE57C73}"/>
              </a:ext>
            </a:extLst>
          </p:cNvPr>
          <p:cNvSpPr txBox="1"/>
          <p:nvPr/>
        </p:nvSpPr>
        <p:spPr>
          <a:xfrm>
            <a:off x="888701" y="275273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Original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0235C5A-E23E-CC1A-71D5-341230AE02E4}"/>
              </a:ext>
            </a:extLst>
          </p:cNvPr>
          <p:cNvSpPr txBox="1"/>
          <p:nvPr/>
        </p:nvSpPr>
        <p:spPr>
          <a:xfrm>
            <a:off x="8014946" y="2758649"/>
            <a:ext cx="1970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PSNR: 31,85 dB</a:t>
            </a:r>
            <a:endParaRPr lang="pt-BR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844764A-DB2A-8B1B-7B30-E38C8402FAA9}"/>
              </a:ext>
            </a:extLst>
          </p:cNvPr>
          <p:cNvSpPr txBox="1"/>
          <p:nvPr/>
        </p:nvSpPr>
        <p:spPr>
          <a:xfrm>
            <a:off x="4994279" y="2729513"/>
            <a:ext cx="1970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PSNR: 28,69 dB 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50AFF9C-F12B-5932-2EA3-4C9EAC3E9D61}"/>
              </a:ext>
            </a:extLst>
          </p:cNvPr>
          <p:cNvSpPr txBox="1"/>
          <p:nvPr/>
        </p:nvSpPr>
        <p:spPr>
          <a:xfrm>
            <a:off x="2834101" y="2766655"/>
            <a:ext cx="1925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PSNR: 30,67 dB</a:t>
            </a:r>
            <a:endParaRPr lang="pt-BR" dirty="0"/>
          </a:p>
        </p:txBody>
      </p:sp>
      <p:pic>
        <p:nvPicPr>
          <p:cNvPr id="9" name="Imagem 8" descr="Uma imagem contendo água, onda, ao ar livre, homem&#10;&#10;Descrição gerada automaticamente">
            <a:extLst>
              <a:ext uri="{FF2B5EF4-FFF2-40B4-BE49-F238E27FC236}">
                <a16:creationId xmlns:a16="http://schemas.microsoft.com/office/drawing/2014/main" id="{E5184EA5-55C5-37A9-A407-739CD2345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051" y="3135987"/>
            <a:ext cx="360000" cy="360000"/>
          </a:xfrm>
          <a:prstGeom prst="rect">
            <a:avLst/>
          </a:prstGeom>
        </p:spPr>
      </p:pic>
      <p:pic>
        <p:nvPicPr>
          <p:cNvPr id="11" name="Imagem 10" descr="Uma imagem contendo água, onda, ao ar livre, homem&#10;&#10;Descrição gerada automaticamente">
            <a:extLst>
              <a:ext uri="{FF2B5EF4-FFF2-40B4-BE49-F238E27FC236}">
                <a16:creationId xmlns:a16="http://schemas.microsoft.com/office/drawing/2014/main" id="{28D9D30C-F660-9BBB-1328-CB892F2B3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052" y="3127465"/>
            <a:ext cx="720000" cy="720000"/>
          </a:xfrm>
          <a:prstGeom prst="rect">
            <a:avLst/>
          </a:prstGeom>
        </p:spPr>
      </p:pic>
      <p:pic>
        <p:nvPicPr>
          <p:cNvPr id="13" name="Imagem 12" descr="Uma imagem contendo água, onda, ao ar livre, homem&#10;&#10;Descrição gerada automaticamente">
            <a:extLst>
              <a:ext uri="{FF2B5EF4-FFF2-40B4-BE49-F238E27FC236}">
                <a16:creationId xmlns:a16="http://schemas.microsoft.com/office/drawing/2014/main" id="{F8283B85-C9AF-D78F-80DC-2928C50E0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906" y="3127465"/>
            <a:ext cx="1440000" cy="1440000"/>
          </a:xfrm>
          <a:prstGeom prst="rect">
            <a:avLst/>
          </a:prstGeom>
        </p:spPr>
      </p:pic>
      <p:pic>
        <p:nvPicPr>
          <p:cNvPr id="15" name="Imagem 14" descr="Uma imagem contendo água, onda, ao ar livre, homem&#10;&#10;Descrição gerada automaticamente">
            <a:extLst>
              <a:ext uri="{FF2B5EF4-FFF2-40B4-BE49-F238E27FC236}">
                <a16:creationId xmlns:a16="http://schemas.microsoft.com/office/drawing/2014/main" id="{F6F4D294-FDAC-E0F3-641E-B5D29CF18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860" y="3098845"/>
            <a:ext cx="3600000" cy="360000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6DF292E7-4635-7B94-109D-C81B47CAF2C9}"/>
              </a:ext>
            </a:extLst>
          </p:cNvPr>
          <p:cNvSpPr txBox="1"/>
          <p:nvPr/>
        </p:nvSpPr>
        <p:spPr>
          <a:xfrm>
            <a:off x="882272" y="1080899"/>
            <a:ext cx="8763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"Winter and Summer on a Little Planet" (</a:t>
            </a:r>
            <a:r>
              <a:rPr lang="en-US" dirty="0" err="1"/>
              <a:t>imagem</a:t>
            </a:r>
            <a:r>
              <a:rPr lang="en-US" dirty="0"/>
              <a:t> moderna)</a:t>
            </a:r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E380354-E395-6843-7376-C902A032C9DC}"/>
              </a:ext>
            </a:extLst>
          </p:cNvPr>
          <p:cNvSpPr txBox="1"/>
          <p:nvPr/>
        </p:nvSpPr>
        <p:spPr>
          <a:xfrm>
            <a:off x="8126569" y="2346464"/>
            <a:ext cx="185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10240x10240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CCE20ED-8FF9-775A-B468-519C9397F1BA}"/>
              </a:ext>
            </a:extLst>
          </p:cNvPr>
          <p:cNvSpPr txBox="1"/>
          <p:nvPr/>
        </p:nvSpPr>
        <p:spPr>
          <a:xfrm>
            <a:off x="8290462" y="1977132"/>
            <a:ext cx="171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104.9 MP</a:t>
            </a: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5B65073-1C15-885B-527E-8BA99D29BB4B}"/>
              </a:ext>
            </a:extLst>
          </p:cNvPr>
          <p:cNvSpPr txBox="1"/>
          <p:nvPr/>
        </p:nvSpPr>
        <p:spPr>
          <a:xfrm>
            <a:off x="5196329" y="2346464"/>
            <a:ext cx="14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4096x4096</a:t>
            </a:r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013E2D9-8368-982A-CF73-992D11F11934}"/>
              </a:ext>
            </a:extLst>
          </p:cNvPr>
          <p:cNvSpPr txBox="1"/>
          <p:nvPr/>
        </p:nvSpPr>
        <p:spPr>
          <a:xfrm>
            <a:off x="5388849" y="1977132"/>
            <a:ext cx="1079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16.8 MP</a:t>
            </a:r>
            <a:endParaRPr lang="pt-BR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E475809-041C-517B-8DB3-734EFF1FCB85}"/>
              </a:ext>
            </a:extLst>
          </p:cNvPr>
          <p:cNvSpPr txBox="1"/>
          <p:nvPr/>
        </p:nvSpPr>
        <p:spPr>
          <a:xfrm>
            <a:off x="3010629" y="2346464"/>
            <a:ext cx="18585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2048x2048</a:t>
            </a:r>
            <a:endParaRPr lang="pt-BR" dirty="0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6CCC33B-3628-1B7C-F345-38FC755C3282}"/>
              </a:ext>
            </a:extLst>
          </p:cNvPr>
          <p:cNvSpPr txBox="1"/>
          <p:nvPr/>
        </p:nvSpPr>
        <p:spPr>
          <a:xfrm>
            <a:off x="3323854" y="1977132"/>
            <a:ext cx="946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4.2 MP</a:t>
            </a:r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863AAAEC-66EA-0040-4FEE-5C4322E3C2BF}"/>
              </a:ext>
            </a:extLst>
          </p:cNvPr>
          <p:cNvSpPr txBox="1"/>
          <p:nvPr/>
        </p:nvSpPr>
        <p:spPr>
          <a:xfrm>
            <a:off x="812659" y="2350795"/>
            <a:ext cx="1417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1024x1024</a:t>
            </a:r>
            <a:endParaRPr lang="pt-BR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84D116C-28B9-F4D2-3A0C-AE8365C507AD}"/>
              </a:ext>
            </a:extLst>
          </p:cNvPr>
          <p:cNvSpPr txBox="1"/>
          <p:nvPr/>
        </p:nvSpPr>
        <p:spPr>
          <a:xfrm>
            <a:off x="1073158" y="1977132"/>
            <a:ext cx="1157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1.0 MP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9791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7E300-2992-8CEB-D404-2FB0A6DB2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ápis de cor dentro do suporte de um lápis que está na parte superior de uma mesa de madeira">
            <a:extLst>
              <a:ext uri="{FF2B5EF4-FFF2-40B4-BE49-F238E27FC236}">
                <a16:creationId xmlns:a16="http://schemas.microsoft.com/office/drawing/2014/main" id="{0A06ECB9-A646-0F39-B741-A6E199FDFBD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669" r="1" b="1"/>
          <a:stretch/>
        </p:blipFill>
        <p:spPr>
          <a:xfrm>
            <a:off x="0" y="0"/>
            <a:ext cx="12183122" cy="68579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E4BE664-8589-B656-7310-E35D0321D4D6}"/>
              </a:ext>
            </a:extLst>
          </p:cNvPr>
          <p:cNvSpPr txBox="1"/>
          <p:nvPr/>
        </p:nvSpPr>
        <p:spPr>
          <a:xfrm>
            <a:off x="8878" y="283245"/>
            <a:ext cx="920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ptos" panose="020B0004020202020204" pitchFamily="34" charset="0"/>
              </a:rPr>
              <a:t>Ampliação de Imagens Utilizando Interpolação de Newton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9D213F4-2F5D-E266-BD03-7229885F7394}"/>
              </a:ext>
            </a:extLst>
          </p:cNvPr>
          <p:cNvSpPr txBox="1"/>
          <p:nvPr/>
        </p:nvSpPr>
        <p:spPr>
          <a:xfrm>
            <a:off x="917575" y="1089710"/>
            <a:ext cx="6153150" cy="392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Interpretação dos resultados</a:t>
            </a:r>
            <a:endParaRPr lang="pt-BR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B12536-2AB4-0BE4-356D-27409AF9F19B}"/>
              </a:ext>
            </a:extLst>
          </p:cNvPr>
          <p:cNvSpPr txBox="1"/>
          <p:nvPr/>
        </p:nvSpPr>
        <p:spPr>
          <a:xfrm>
            <a:off x="917575" y="1765627"/>
            <a:ext cx="6109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Todas as imagens geradas com </a:t>
            </a:r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PSNR  acima de 20 </a:t>
            </a:r>
            <a:r>
              <a:rPr lang="pt-BR" sz="1800" dirty="0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db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4032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0CB89-9C6B-F8CF-2274-60CF40933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ápis de cor dentro do suporte de um lápis que está na parte superior de uma mesa de madeira">
            <a:extLst>
              <a:ext uri="{FF2B5EF4-FFF2-40B4-BE49-F238E27FC236}">
                <a16:creationId xmlns:a16="http://schemas.microsoft.com/office/drawing/2014/main" id="{457946D9-97F0-5DCF-A349-D10BB36345E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669" r="1" b="1"/>
          <a:stretch/>
        </p:blipFill>
        <p:spPr>
          <a:xfrm>
            <a:off x="8878" y="11"/>
            <a:ext cx="12183122" cy="68579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2730939-4EEF-E50F-D98F-AC6E29508984}"/>
              </a:ext>
            </a:extLst>
          </p:cNvPr>
          <p:cNvSpPr txBox="1"/>
          <p:nvPr/>
        </p:nvSpPr>
        <p:spPr>
          <a:xfrm>
            <a:off x="8878" y="283245"/>
            <a:ext cx="920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ptos" panose="020B0004020202020204" pitchFamily="34" charset="0"/>
              </a:rPr>
              <a:t>Ampliação de Imagens Utilizando Interpolação de Newton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ABE761F-4487-9F98-1588-499FA3155B55}"/>
              </a:ext>
            </a:extLst>
          </p:cNvPr>
          <p:cNvSpPr txBox="1"/>
          <p:nvPr/>
        </p:nvSpPr>
        <p:spPr>
          <a:xfrm>
            <a:off x="882650" y="1089699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Perguntas e respostas</a:t>
            </a:r>
          </a:p>
        </p:txBody>
      </p:sp>
    </p:spTree>
    <p:extLst>
      <p:ext uri="{BB962C8B-B14F-4D97-AF65-F5344CB8AC3E}">
        <p14:creationId xmlns:p14="http://schemas.microsoft.com/office/powerpoint/2010/main" val="3094671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F8131-5B2B-1BF9-A4A3-D116692FD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ápis de cor dentro do suporte de um lápis que está na parte superior de uma mesa de madeira">
            <a:extLst>
              <a:ext uri="{FF2B5EF4-FFF2-40B4-BE49-F238E27FC236}">
                <a16:creationId xmlns:a16="http://schemas.microsoft.com/office/drawing/2014/main" id="{AAFD5362-51C8-60E0-AA74-D3D9DA9C187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669" r="1" b="1"/>
          <a:stretch/>
        </p:blipFill>
        <p:spPr>
          <a:xfrm>
            <a:off x="0" y="0"/>
            <a:ext cx="12183122" cy="68579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FA1DD11-2042-6BB5-31EC-DDC9C6F9D745}"/>
              </a:ext>
            </a:extLst>
          </p:cNvPr>
          <p:cNvSpPr txBox="1"/>
          <p:nvPr/>
        </p:nvSpPr>
        <p:spPr>
          <a:xfrm>
            <a:off x="8878" y="283245"/>
            <a:ext cx="920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ptos" panose="020B0004020202020204" pitchFamily="34" charset="0"/>
              </a:rPr>
              <a:t>Ampliação de Imagens Utilizando Interpolação de Newton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076A1B4-8ECC-45B6-8645-8F9070705263}"/>
              </a:ext>
            </a:extLst>
          </p:cNvPr>
          <p:cNvSpPr txBox="1"/>
          <p:nvPr/>
        </p:nvSpPr>
        <p:spPr>
          <a:xfrm>
            <a:off x="846138" y="806465"/>
            <a:ext cx="6175374" cy="392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Referências</a:t>
            </a:r>
            <a:endParaRPr lang="pt-BR" sz="1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505ABB7-5CD0-42B5-A472-52A2DB2F98C9}"/>
              </a:ext>
            </a:extLst>
          </p:cNvPr>
          <p:cNvSpPr txBox="1"/>
          <p:nvPr/>
        </p:nvSpPr>
        <p:spPr>
          <a:xfrm>
            <a:off x="935038" y="1329685"/>
            <a:ext cx="9699625" cy="5479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9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USP - Instituto de Ciências Matemáticas e de Computação</a:t>
            </a:r>
            <a:b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USP - Instituto de Ciências Matemáticas e de Computação. 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Interpolação de Newton</a:t>
            </a: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Disponível em: 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https://sites.icmc.usp.br/</a:t>
            </a:r>
            <a:r>
              <a:rPr lang="pt-BR" sz="900" u="sng" kern="100" dirty="0" err="1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andretta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/ensino/aulas/sme0500-1-12/ipnewton.pdf</a:t>
            </a: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Acesso em: 30 nov. 2024.</a:t>
            </a:r>
            <a:endParaRPr lang="pt-BR" sz="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9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UFPR</a:t>
            </a:r>
            <a:b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pt-BR" sz="900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UFPR</a:t>
            </a: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Interpolação de Newton e Erros</a:t>
            </a: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[PDF]. Disponível em: 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https://docs.ufpr.br/~</a:t>
            </a:r>
            <a:r>
              <a:rPr lang="pt-BR" sz="900" u="sng" kern="100" dirty="0" err="1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volmir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4"/>
              </a:rPr>
              <a:t>/MN_12_interpolacao_newton_e_erros_ppt.pdf</a:t>
            </a: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Acesso em: 30 nov. 2024.</a:t>
            </a:r>
            <a:endParaRPr lang="pt-BR" sz="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9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MathWorks</a:t>
            </a:r>
            <a:b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MATHWORKS. 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PSNR – 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Peak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Signal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-Noise 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Ratio</a:t>
            </a: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Disponível em: 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https://www.mathworks.com/help/</a:t>
            </a:r>
            <a:r>
              <a:rPr lang="pt-BR" sz="900" u="sng" kern="100" dirty="0" err="1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vision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/</a:t>
            </a:r>
            <a:r>
              <a:rPr lang="pt-BR" sz="900" u="sng" kern="100" dirty="0" err="1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ref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5"/>
              </a:rPr>
              <a:t>/psnr.html</a:t>
            </a: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Acesso em: 30 nov. 2024.</a:t>
            </a:r>
            <a:endParaRPr lang="pt-BR" sz="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9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Cadence</a:t>
            </a:r>
            <a:r>
              <a:rPr lang="pt-BR" sz="9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PCB Design</a:t>
            </a:r>
            <a:b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CADENCE PCB DESIGN. 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Peak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Signal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-Noise 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Ratio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vs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Signal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-Noise 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Ratio</a:t>
            </a: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2023. Disponível em: 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6"/>
              </a:rPr>
              <a:t>https://resources.pcb.cadence.com/blog/2023-peak-signal-to-noise-ratio-vs-signal-to-noise-ratio</a:t>
            </a: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Acesso em: 30 nov. 2024.</a:t>
            </a:r>
            <a:endParaRPr lang="pt-BR" sz="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9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Mount Wilson </a:t>
            </a:r>
            <a:r>
              <a:rPr lang="pt-BR" sz="9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Observatory</a:t>
            </a:r>
            <a:r>
              <a:rPr lang="pt-BR" sz="9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– The </a:t>
            </a:r>
            <a:r>
              <a:rPr lang="pt-BR" sz="9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Pleiades</a:t>
            </a:r>
            <a:r>
              <a:rPr lang="pt-BR" sz="9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Star Cluster</a:t>
            </a:r>
            <a:b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MOUNT WILSON OBSERVATORY. 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Pleiades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Star Cluster</a:t>
            </a: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Disponível em: 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https://apod.nasa.gov/</a:t>
            </a:r>
            <a:r>
              <a:rPr lang="pt-BR" sz="900" u="sng" kern="100" dirty="0" err="1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apod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/ap950701.html</a:t>
            </a: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Acesso em: 30 nov. 2024.</a:t>
            </a:r>
            <a:endParaRPr lang="pt-BR" sz="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9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Mount Wilson </a:t>
            </a:r>
            <a:r>
              <a:rPr lang="pt-BR" sz="9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Observatory</a:t>
            </a:r>
            <a:r>
              <a:rPr lang="pt-BR" sz="9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– The </a:t>
            </a:r>
            <a:r>
              <a:rPr lang="pt-BR" sz="9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Hooker</a:t>
            </a:r>
            <a:r>
              <a:rPr lang="pt-BR" sz="9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Telescope </a:t>
            </a:r>
            <a:r>
              <a:rPr lang="pt-BR" sz="9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</a:t>
            </a:r>
            <a:r>
              <a:rPr lang="pt-BR" sz="9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9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Mt</a:t>
            </a:r>
            <a:r>
              <a:rPr lang="pt-BR" sz="9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Wilson</a:t>
            </a:r>
            <a:b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MOUNT WILSON OBSERVATORY. 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Hooker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Telescope 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Mt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Wilson</a:t>
            </a: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Disponível em: 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https://apod.nasa.gov/</a:t>
            </a:r>
            <a:r>
              <a:rPr lang="pt-BR" sz="900" u="sng" kern="100" dirty="0" err="1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apod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7"/>
              </a:rPr>
              <a:t>/ap950701.html</a:t>
            </a: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Acesso em: 30 nov. 2024.</a:t>
            </a:r>
            <a:endParaRPr lang="pt-BR" sz="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9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Cunha Jr</a:t>
            </a:r>
            <a:b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CUNHA JR. 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Interpolação</a:t>
            </a: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Universidade do Estado do Rio de Janeiro – UERJ, 2021.</a:t>
            </a:r>
            <a:endParaRPr lang="pt-BR" sz="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9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Mount Wilson </a:t>
            </a:r>
            <a:r>
              <a:rPr lang="pt-BR" sz="9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Observatory</a:t>
            </a:r>
            <a:r>
              <a:rPr lang="pt-BR" sz="9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– </a:t>
            </a:r>
            <a:r>
              <a:rPr lang="pt-BR" sz="9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Winter</a:t>
            </a:r>
            <a:r>
              <a:rPr lang="pt-BR" sz="9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9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pt-BR" sz="9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Summer </a:t>
            </a:r>
            <a:r>
              <a:rPr lang="pt-BR" sz="9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</a:t>
            </a:r>
            <a:r>
              <a:rPr lang="pt-BR" sz="9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Little Planet</a:t>
            </a:r>
            <a:b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MOUNT WILSON OBSERVATORY. 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Winter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Summer 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on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Little Planet</a:t>
            </a: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Disponível em: 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https://apod.nasa.gov/</a:t>
            </a:r>
            <a:r>
              <a:rPr lang="pt-BR" sz="900" u="sng" kern="100" dirty="0" err="1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apod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8"/>
              </a:rPr>
              <a:t>/ap241130.html</a:t>
            </a: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Acesso em: 30 nov. 2024.</a:t>
            </a:r>
            <a:endParaRPr lang="pt-BR" sz="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9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Blog do Enem</a:t>
            </a:r>
            <a:b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BLOG DO ENEM. 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Matrizes: definição, ordem, notação e tipos de matrizes</a:t>
            </a: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Disponível em: 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9"/>
              </a:rPr>
              <a:t>https://blogdoenem.com.br/matrizes-</a:t>
            </a:r>
            <a:r>
              <a:rPr lang="pt-BR" sz="900" u="sng" kern="100" dirty="0" err="1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9"/>
              </a:rPr>
              <a:t>definicao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9"/>
              </a:rPr>
              <a:t>-ordem-</a:t>
            </a:r>
            <a:r>
              <a:rPr lang="pt-BR" sz="900" u="sng" kern="100" dirty="0" err="1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9"/>
              </a:rPr>
              <a:t>notacao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9"/>
              </a:rPr>
              <a:t>-e-tipos-de-matrizes/</a:t>
            </a: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Acesso em: 30/11/2024.</a:t>
            </a:r>
            <a:endParaRPr lang="pt-BR" sz="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9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Blog </a:t>
            </a:r>
            <a:r>
              <a:rPr lang="pt-BR" sz="9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Aspose</a:t>
            </a:r>
            <a:b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BLOG ASPOSE. 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Create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Load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Fill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sz="900" i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Draw Bitmap in C#</a:t>
            </a: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Disponível em: 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0"/>
              </a:rPr>
              <a:t>https://blog.aspose.com/</a:t>
            </a:r>
            <a:r>
              <a:rPr lang="pt-BR" sz="900" u="sng" kern="100" dirty="0" err="1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0"/>
              </a:rPr>
              <a:t>drawing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0"/>
              </a:rPr>
              <a:t>/</a:t>
            </a:r>
            <a:r>
              <a:rPr lang="pt-BR" sz="900" u="sng" kern="100" dirty="0" err="1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0"/>
              </a:rPr>
              <a:t>create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0"/>
              </a:rPr>
              <a:t>-</a:t>
            </a:r>
            <a:r>
              <a:rPr lang="pt-BR" sz="900" u="sng" kern="100" dirty="0" err="1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0"/>
              </a:rPr>
              <a:t>load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0"/>
              </a:rPr>
              <a:t>-</a:t>
            </a:r>
            <a:r>
              <a:rPr lang="pt-BR" sz="900" u="sng" kern="100" dirty="0" err="1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0"/>
              </a:rPr>
              <a:t>fill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0"/>
              </a:rPr>
              <a:t>-</a:t>
            </a:r>
            <a:r>
              <a:rPr lang="pt-BR" sz="900" u="sng" kern="100" dirty="0" err="1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0"/>
              </a:rPr>
              <a:t>and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0"/>
              </a:rPr>
              <a:t>-</a:t>
            </a:r>
            <a:r>
              <a:rPr lang="pt-BR" sz="900" u="sng" kern="100" dirty="0" err="1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0"/>
              </a:rPr>
              <a:t>draw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0"/>
              </a:rPr>
              <a:t>-bitmap-in-</a:t>
            </a:r>
            <a:r>
              <a:rPr lang="pt-BR" sz="900" u="sng" kern="100" dirty="0" err="1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0"/>
              </a:rPr>
              <a:t>csharp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0"/>
              </a:rPr>
              <a:t>/</a:t>
            </a: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Acesso em: 30/11/2024.</a:t>
            </a:r>
            <a:endParaRPr lang="pt-BR" sz="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9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Exif</a:t>
            </a:r>
            <a:r>
              <a:rPr lang="pt-BR" sz="9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Tools</a:t>
            </a:r>
            <a:b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EXIF TOOLS. </a:t>
            </a:r>
            <a:r>
              <a:rPr lang="pt-BR" sz="900" i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Ferramenta para análise de metadados EXIF</a:t>
            </a: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Disponível em: </a:t>
            </a:r>
            <a:r>
              <a:rPr lang="pt-BR" sz="900" u="sng" kern="100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11"/>
              </a:rPr>
              <a:t>https://exif.tools/</a:t>
            </a:r>
            <a:r>
              <a:rPr lang="pt-BR" sz="9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Acesso em: 30 nov. 2024.</a:t>
            </a:r>
            <a:endParaRPr lang="pt-BR" sz="9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9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MZET97 – Upscale</a:t>
            </a:r>
            <a:br>
              <a:rPr lang="pt-BR" sz="9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</a:br>
            <a:r>
              <a:rPr lang="pt-BR" sz="9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MZET97. </a:t>
            </a:r>
            <a:r>
              <a:rPr lang="pt-BR" sz="900" i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Upscale</a:t>
            </a:r>
            <a:r>
              <a:rPr lang="pt-BR" sz="9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. Disponível em: </a:t>
            </a:r>
            <a:r>
              <a:rPr lang="pt-BR" sz="900" u="sng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hlinkClick r:id="rId12"/>
              </a:rPr>
              <a:t>https://github.com/mzet97/Upscale/</a:t>
            </a:r>
            <a:r>
              <a:rPr lang="pt-BR" sz="900" u="sng" dirty="0" err="1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hlinkClick r:id="rId12"/>
              </a:rPr>
              <a:t>tree</a:t>
            </a:r>
            <a:r>
              <a:rPr lang="pt-BR" sz="900" u="sng" dirty="0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hlinkClick r:id="rId12"/>
              </a:rPr>
              <a:t>/</a:t>
            </a:r>
            <a:r>
              <a:rPr lang="pt-BR" sz="900" u="sng" dirty="0" err="1">
                <a:solidFill>
                  <a:srgbClr val="467886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hlinkClick r:id="rId12"/>
              </a:rPr>
              <a:t>main</a:t>
            </a:r>
            <a:r>
              <a:rPr lang="pt-BR" sz="9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. Acesso em: 30 nov. 2024.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1725815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F8FDB-A8D5-1954-C49C-32FE38C4B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ápis de cor dentro do suporte de um lápis que está na parte superior de uma mesa de madeira">
            <a:extLst>
              <a:ext uri="{FF2B5EF4-FFF2-40B4-BE49-F238E27FC236}">
                <a16:creationId xmlns:a16="http://schemas.microsoft.com/office/drawing/2014/main" id="{3FF30E40-C4EB-1C86-F868-13B1A34E3EE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669" r="1" b="1"/>
          <a:stretch/>
        </p:blipFill>
        <p:spPr>
          <a:xfrm>
            <a:off x="8878" y="0"/>
            <a:ext cx="12183122" cy="68579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5AE89DA-0C35-DE83-97F2-28F25D3B3E53}"/>
              </a:ext>
            </a:extLst>
          </p:cNvPr>
          <p:cNvSpPr txBox="1"/>
          <p:nvPr/>
        </p:nvSpPr>
        <p:spPr>
          <a:xfrm>
            <a:off x="8878" y="283245"/>
            <a:ext cx="920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ptos" panose="020B0004020202020204" pitchFamily="34" charset="0"/>
              </a:rPr>
              <a:t>Ampliação de Imagens Utilizando Interpolação de Newton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7427EE-BB37-A497-887C-781F86215012}"/>
              </a:ext>
            </a:extLst>
          </p:cNvPr>
          <p:cNvSpPr txBox="1"/>
          <p:nvPr/>
        </p:nvSpPr>
        <p:spPr>
          <a:xfrm>
            <a:off x="984250" y="1136650"/>
            <a:ext cx="692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Lei de Moore e impacto na resolução de imagens digitais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7143E27-DD00-C87D-BF0A-1C64F29454A1}"/>
              </a:ext>
            </a:extLst>
          </p:cNvPr>
          <p:cNvSpPr txBox="1"/>
          <p:nvPr/>
        </p:nvSpPr>
        <p:spPr>
          <a:xfrm>
            <a:off x="984250" y="1640516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Digitalização de imagens antigas e os desafios de redimensionamento</a:t>
            </a:r>
          </a:p>
        </p:txBody>
      </p:sp>
      <p:pic>
        <p:nvPicPr>
          <p:cNvPr id="12" name="Imagem 11" descr="Foto preta e branca de avião antigo&#10;&#10;Descrição gerada automaticamente">
            <a:extLst>
              <a:ext uri="{FF2B5EF4-FFF2-40B4-BE49-F238E27FC236}">
                <a16:creationId xmlns:a16="http://schemas.microsoft.com/office/drawing/2014/main" id="{06F44B2F-9C20-821A-4CAF-6FA42B34C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98" y="3269973"/>
            <a:ext cx="4108015" cy="2451377"/>
          </a:xfrm>
          <a:prstGeom prst="rect">
            <a:avLst/>
          </a:prstGeom>
        </p:spPr>
      </p:pic>
      <p:pic>
        <p:nvPicPr>
          <p:cNvPr id="16" name="Imagem 15" descr="Foto preta e branca de avião antigo&#10;&#10;Descrição gerada automaticamente com confiança média">
            <a:extLst>
              <a:ext uri="{FF2B5EF4-FFF2-40B4-BE49-F238E27FC236}">
                <a16:creationId xmlns:a16="http://schemas.microsoft.com/office/drawing/2014/main" id="{23748ACA-4251-4881-FA6A-676B84031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" y="3269973"/>
            <a:ext cx="1321378" cy="78850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22790207-C905-0498-60A7-2E1F006EBB23}"/>
              </a:ext>
            </a:extLst>
          </p:cNvPr>
          <p:cNvSpPr txBox="1"/>
          <p:nvPr/>
        </p:nvSpPr>
        <p:spPr>
          <a:xfrm>
            <a:off x="984250" y="2415301"/>
            <a:ext cx="664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Utilizar a Interpolação de Newton para ampliar imagens mantendo proporções e qualidade</a:t>
            </a:r>
          </a:p>
        </p:txBody>
      </p:sp>
    </p:spTree>
    <p:extLst>
      <p:ext uri="{BB962C8B-B14F-4D97-AF65-F5344CB8AC3E}">
        <p14:creationId xmlns:p14="http://schemas.microsoft.com/office/powerpoint/2010/main" val="321411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7C347-3F53-BBFE-9D94-0B9BA1D2B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ápis de cor dentro do suporte de um lápis que está na parte superior de uma mesa de madeira">
            <a:extLst>
              <a:ext uri="{FF2B5EF4-FFF2-40B4-BE49-F238E27FC236}">
                <a16:creationId xmlns:a16="http://schemas.microsoft.com/office/drawing/2014/main" id="{CDB1D8DC-F1F4-4D92-DC99-19FF50678B6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669" r="1" b="1"/>
          <a:stretch/>
        </p:blipFill>
        <p:spPr>
          <a:xfrm>
            <a:off x="0" y="11"/>
            <a:ext cx="12183122" cy="68579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87AD8CA-77D8-9279-F6A9-F4F24F5C5A72}"/>
              </a:ext>
            </a:extLst>
          </p:cNvPr>
          <p:cNvSpPr txBox="1"/>
          <p:nvPr/>
        </p:nvSpPr>
        <p:spPr>
          <a:xfrm>
            <a:off x="8878" y="283245"/>
            <a:ext cx="920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ptos" panose="020B0004020202020204" pitchFamily="34" charset="0"/>
              </a:rPr>
              <a:t>Ampliação de Imagens Utilizando Interpolação de Newton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FC23E5-3238-134E-E06D-97BAC684BE26}"/>
              </a:ext>
            </a:extLst>
          </p:cNvPr>
          <p:cNvSpPr txBox="1"/>
          <p:nvPr/>
        </p:nvSpPr>
        <p:spPr>
          <a:xfrm>
            <a:off x="936625" y="1089699"/>
            <a:ext cx="6153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Representação de imagens como matrizes bidimensionais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851A61-A9A3-C71E-86A4-59E3F1724718}"/>
              </a:ext>
            </a:extLst>
          </p:cNvPr>
          <p:cNvSpPr txBox="1"/>
          <p:nvPr/>
        </p:nvSpPr>
        <p:spPr>
          <a:xfrm>
            <a:off x="936625" y="1858060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Valores de 0 a 255 representando intensidade luminosa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0B1E1DC-FFA3-E4C8-EBF0-9749036D0451}"/>
              </a:ext>
            </a:extLst>
          </p:cNvPr>
          <p:cNvSpPr txBox="1"/>
          <p:nvPr/>
        </p:nvSpPr>
        <p:spPr>
          <a:xfrm>
            <a:off x="936625" y="2626421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Modelo RGB com três canais (R, G, B)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A9BDC8A-F1E4-07A4-55E0-813820D30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016" y="888901"/>
            <a:ext cx="3172268" cy="140989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6266DAB-CB77-112B-4F9D-FD4FBFABE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25" y="3117783"/>
            <a:ext cx="4039164" cy="34009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4CB3266-DCE8-3B13-B5E3-E3FDE88B3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985" y="3243228"/>
            <a:ext cx="2000529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01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19775-E632-3A96-36C4-DCCCD4D77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ápis de cor dentro do suporte de um lápis que está na parte superior de uma mesa de madeira">
            <a:extLst>
              <a:ext uri="{FF2B5EF4-FFF2-40B4-BE49-F238E27FC236}">
                <a16:creationId xmlns:a16="http://schemas.microsoft.com/office/drawing/2014/main" id="{753D4985-65D9-BB75-8B53-BB53C19159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669" r="1" b="1"/>
          <a:stretch/>
        </p:blipFill>
        <p:spPr>
          <a:xfrm>
            <a:off x="0" y="11"/>
            <a:ext cx="12183122" cy="68579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F9FD65C-AA47-3BE5-3E28-C741B9D3950B}"/>
              </a:ext>
            </a:extLst>
          </p:cNvPr>
          <p:cNvSpPr txBox="1"/>
          <p:nvPr/>
        </p:nvSpPr>
        <p:spPr>
          <a:xfrm>
            <a:off x="8878" y="283245"/>
            <a:ext cx="920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ptos" panose="020B0004020202020204" pitchFamily="34" charset="0"/>
              </a:rPr>
              <a:t>Ampliação de Imagens Utilizando Interpolação de Newton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8D6AA14-484F-76EC-D91C-3E270E6B7820}"/>
              </a:ext>
            </a:extLst>
          </p:cNvPr>
          <p:cNvSpPr txBox="1"/>
          <p:nvPr/>
        </p:nvSpPr>
        <p:spPr>
          <a:xfrm>
            <a:off x="908050" y="1089699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Ampliação: </a:t>
            </a:r>
            <a:r>
              <a:rPr lang="pt-BR" dirty="0"/>
              <a:t>Estima novos pixels para aumentar o tamanho da imagem.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4C45F36-6154-8171-F5FC-51AE26E28D25}"/>
              </a:ext>
            </a:extLst>
          </p:cNvPr>
          <p:cNvSpPr txBox="1"/>
          <p:nvPr/>
        </p:nvSpPr>
        <p:spPr>
          <a:xfrm>
            <a:off x="908050" y="1858060"/>
            <a:ext cx="617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Redução: </a:t>
            </a:r>
            <a:r>
              <a:rPr lang="pt-BR" dirty="0"/>
              <a:t>Remove pixels adjacentes para diminuir o tamanho da imagem.</a:t>
            </a:r>
          </a:p>
        </p:txBody>
      </p:sp>
    </p:spTree>
    <p:extLst>
      <p:ext uri="{BB962C8B-B14F-4D97-AF65-F5344CB8AC3E}">
        <p14:creationId xmlns:p14="http://schemas.microsoft.com/office/powerpoint/2010/main" val="4220239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2EB65-EBBD-DB3E-6F79-E74007A0E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ápis de cor dentro do suporte de um lápis que está na parte superior de uma mesa de madeira">
            <a:extLst>
              <a:ext uri="{FF2B5EF4-FFF2-40B4-BE49-F238E27FC236}">
                <a16:creationId xmlns:a16="http://schemas.microsoft.com/office/drawing/2014/main" id="{AC66190F-EADC-5923-4FFB-A3D1700D768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669" r="1" b="1"/>
          <a:stretch/>
        </p:blipFill>
        <p:spPr>
          <a:xfrm>
            <a:off x="0" y="11"/>
            <a:ext cx="12183122" cy="68579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982B074-737C-C60B-A33B-EC860494602A}"/>
              </a:ext>
            </a:extLst>
          </p:cNvPr>
          <p:cNvSpPr txBox="1"/>
          <p:nvPr/>
        </p:nvSpPr>
        <p:spPr>
          <a:xfrm>
            <a:off x="8878" y="283245"/>
            <a:ext cx="920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ptos" panose="020B0004020202020204" pitchFamily="34" charset="0"/>
              </a:rPr>
              <a:t>Ampliação de Imagens Utilizando Interpolação de Newton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C98366C-A187-A5D7-1067-3D80DB73F397}"/>
              </a:ext>
            </a:extLst>
          </p:cNvPr>
          <p:cNvSpPr txBox="1"/>
          <p:nvPr/>
        </p:nvSpPr>
        <p:spPr>
          <a:xfrm>
            <a:off x="908050" y="1089699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Interpolação de Newton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31A2983-FCA0-33BC-0F02-F514CADB1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50" y="2003378"/>
            <a:ext cx="9488224" cy="66684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2D407DC-1D9E-CBCC-5C4D-0E2D3F2E35B4}"/>
              </a:ext>
            </a:extLst>
          </p:cNvPr>
          <p:cNvSpPr txBox="1"/>
          <p:nvPr/>
        </p:nvSpPr>
        <p:spPr>
          <a:xfrm>
            <a:off x="908050" y="1486213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latin typeface="Arial" panose="020B0604020202020204" pitchFamily="34" charset="0"/>
                <a:ea typeface="Aptos" panose="020B0004020202020204" pitchFamily="34" charset="0"/>
              </a:rPr>
              <a:t>P</a:t>
            </a:r>
            <a:r>
              <a:rPr lang="pt-BR" sz="18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olinômio interpolador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2C3EBD7-066F-7AE3-E4BF-52C8F80FCD28}"/>
              </a:ext>
            </a:extLst>
          </p:cNvPr>
          <p:cNvSpPr txBox="1"/>
          <p:nvPr/>
        </p:nvSpPr>
        <p:spPr>
          <a:xfrm>
            <a:off x="908050" y="2923920"/>
            <a:ext cx="6172200" cy="392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Diferenças Divididas</a:t>
            </a:r>
            <a:endParaRPr lang="pt-BR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E870CCF-4AEE-DB09-4CC5-2C5FD1FF6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28" y="3383640"/>
            <a:ext cx="4834522" cy="313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39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D483C-651D-52A1-0812-C6A1A57F6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ápis de cor dentro do suporte de um lápis que está na parte superior de uma mesa de madeira">
            <a:extLst>
              <a:ext uri="{FF2B5EF4-FFF2-40B4-BE49-F238E27FC236}">
                <a16:creationId xmlns:a16="http://schemas.microsoft.com/office/drawing/2014/main" id="{7A9BAE71-A53A-A676-FD28-0F0D2791678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669" r="1" b="1"/>
          <a:stretch/>
        </p:blipFill>
        <p:spPr>
          <a:xfrm>
            <a:off x="0" y="11"/>
            <a:ext cx="12183122" cy="68579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DC82ADC-D26D-94C8-0407-4DD0E828E678}"/>
              </a:ext>
            </a:extLst>
          </p:cNvPr>
          <p:cNvSpPr txBox="1"/>
          <p:nvPr/>
        </p:nvSpPr>
        <p:spPr>
          <a:xfrm>
            <a:off x="8878" y="283245"/>
            <a:ext cx="920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ptos" panose="020B0004020202020204" pitchFamily="34" charset="0"/>
              </a:rPr>
              <a:t>Ampliação de Imagens Utilizando Interpolação de Newton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16DE076-12B9-BBF6-098E-F2C0A02C9CA2}"/>
              </a:ext>
            </a:extLst>
          </p:cNvPr>
          <p:cNvSpPr txBox="1"/>
          <p:nvPr/>
        </p:nvSpPr>
        <p:spPr>
          <a:xfrm>
            <a:off x="916311" y="1132650"/>
            <a:ext cx="6153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Aplicação da Interpolação de Newton em duas variáveis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16592F1-379E-F0B2-7216-F8890E2CD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438" y="1955526"/>
            <a:ext cx="6154009" cy="127652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81E8A2E-5325-67E4-9018-9FDDB1DCAA2E}"/>
              </a:ext>
            </a:extLst>
          </p:cNvPr>
          <p:cNvSpPr txBox="1"/>
          <p:nvPr/>
        </p:nvSpPr>
        <p:spPr>
          <a:xfrm>
            <a:off x="916311" y="363703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Estimativa de intensidade no ponto (0.5, 0.5).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B925A3B-3436-E75C-74AF-512699DBE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11" y="4381115"/>
            <a:ext cx="6224264" cy="125711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F406C96-BEC3-66D3-8A95-D871F1C1B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145" y="1035509"/>
            <a:ext cx="4407178" cy="391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00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26152-4C56-2F66-5070-726B59D96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ápis de cor dentro do suporte de um lápis que está na parte superior de uma mesa de madeira">
            <a:extLst>
              <a:ext uri="{FF2B5EF4-FFF2-40B4-BE49-F238E27FC236}">
                <a16:creationId xmlns:a16="http://schemas.microsoft.com/office/drawing/2014/main" id="{ABB54137-AFCA-3638-B341-35D2A15A2C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669" r="1" b="1"/>
          <a:stretch/>
        </p:blipFill>
        <p:spPr>
          <a:xfrm>
            <a:off x="0" y="11"/>
            <a:ext cx="12183122" cy="68579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976B667-424E-64A9-9E32-0D25924EEEF3}"/>
              </a:ext>
            </a:extLst>
          </p:cNvPr>
          <p:cNvSpPr txBox="1"/>
          <p:nvPr/>
        </p:nvSpPr>
        <p:spPr>
          <a:xfrm>
            <a:off x="8878" y="283245"/>
            <a:ext cx="920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ptos" panose="020B0004020202020204" pitchFamily="34" charset="0"/>
              </a:rPr>
              <a:t>Ampliação de Imagens Utilizando Interpolação de Newton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BF0245BB-28E1-2A21-6B7B-F06981FD6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9" y="934872"/>
            <a:ext cx="7924385" cy="569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08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AB95B1-51BC-C89F-223E-48FBD5133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ápis de cor dentro do suporte de um lápis que está na parte superior de uma mesa de madeira">
            <a:extLst>
              <a:ext uri="{FF2B5EF4-FFF2-40B4-BE49-F238E27FC236}">
                <a16:creationId xmlns:a16="http://schemas.microsoft.com/office/drawing/2014/main" id="{A3398F5B-2233-AAEA-3C98-14AB18C4F6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669" r="1" b="1"/>
          <a:stretch/>
        </p:blipFill>
        <p:spPr>
          <a:xfrm>
            <a:off x="0" y="11"/>
            <a:ext cx="12183122" cy="68579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990671E-23C1-5B4E-9057-1532E80172BB}"/>
              </a:ext>
            </a:extLst>
          </p:cNvPr>
          <p:cNvSpPr txBox="1"/>
          <p:nvPr/>
        </p:nvSpPr>
        <p:spPr>
          <a:xfrm>
            <a:off x="8878" y="283245"/>
            <a:ext cx="920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ptos" panose="020B0004020202020204" pitchFamily="34" charset="0"/>
              </a:rPr>
              <a:t>Ampliação de Imagens Utilizando Interpolação de Newton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9CB047B7-A268-529F-FC12-AED3E3DA7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66" y="1013970"/>
            <a:ext cx="5170152" cy="56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10B81-0ABE-E62A-6993-52937B174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ápis de cor dentro do suporte de um lápis que está na parte superior de uma mesa de madeira">
            <a:extLst>
              <a:ext uri="{FF2B5EF4-FFF2-40B4-BE49-F238E27FC236}">
                <a16:creationId xmlns:a16="http://schemas.microsoft.com/office/drawing/2014/main" id="{B78A1CCF-D5F3-E7AC-5CDC-74538FCF652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669" r="1" b="1"/>
          <a:stretch/>
        </p:blipFill>
        <p:spPr>
          <a:xfrm>
            <a:off x="0" y="11"/>
            <a:ext cx="12183122" cy="685798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BA5D309-D501-CA28-8D97-EED55849775E}"/>
              </a:ext>
            </a:extLst>
          </p:cNvPr>
          <p:cNvSpPr txBox="1"/>
          <p:nvPr/>
        </p:nvSpPr>
        <p:spPr>
          <a:xfrm>
            <a:off x="8878" y="283245"/>
            <a:ext cx="920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ptos" panose="020B0004020202020204" pitchFamily="34" charset="0"/>
              </a:rPr>
              <a:t>Ampliação de Imagens Utilizando Interpolação de Newton</a:t>
            </a: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284DD41D-F318-2841-67CC-FA4F81601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85" y="1089699"/>
            <a:ext cx="8297839" cy="334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208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902</Words>
  <Application>Microsoft Office PowerPoint</Application>
  <PresentationFormat>Widescreen</PresentationFormat>
  <Paragraphs>91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2" baseType="lpstr">
      <vt:lpstr>Aptos</vt:lpstr>
      <vt:lpstr>Arial</vt:lpstr>
      <vt:lpstr>Univers</vt:lpstr>
      <vt:lpstr>GradientVTI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Matheus Zeitune</dc:creator>
  <cp:lastModifiedBy>Matheus Zeitune</cp:lastModifiedBy>
  <cp:revision>1</cp:revision>
  <dcterms:created xsi:type="dcterms:W3CDTF">2024-12-03T01:57:01Z</dcterms:created>
  <dcterms:modified xsi:type="dcterms:W3CDTF">2024-12-03T03:31:39Z</dcterms:modified>
</cp:coreProperties>
</file>